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
  </p:notesMasterIdLst>
  <p:sldIdLst>
    <p:sldId id="256" r:id="rId2"/>
    <p:sldId id="257" r:id="rId3"/>
    <p:sldId id="258" r:id="rId4"/>
    <p:sldId id="259" r:id="rId5"/>
    <p:sldId id="261" r:id="rId6"/>
  </p:sldIdLst>
  <p:sldSz cx="18288000" cy="10287000"/>
  <p:notesSz cx="6858000" cy="9144000"/>
  <p:embeddedFontLst>
    <p:embeddedFont>
      <p:font typeface="Arimo Bold" panose="020B0604020202020204" charset="0"/>
      <p:regular r:id="rId8"/>
    </p:embeddedFont>
    <p:embeddedFont>
      <p:font typeface="Inter" panose="020B0604020202020204" charset="0"/>
      <p:regular r:id="rId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3" d="100"/>
          <a:sy n="43" d="100"/>
        </p:scale>
        <p:origin x="93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26.12.2024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524">
                <a:alpha val="94902"/>
              </a:srgbClr>
            </a:solidFill>
          </p:spPr>
        </p:sp>
      </p:grpSp>
      <p:sp>
        <p:nvSpPr>
          <p:cNvPr id="5" name="Freeform 5"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4"/>
            <a:stretch>
              <a:fillRect/>
            </a:stretch>
          </a:blipFill>
        </p:spPr>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5"/>
            <a:stretch>
              <a:fillRect/>
            </a:stretch>
          </a:blipFill>
        </p:spPr>
      </p:sp>
      <p:sp>
        <p:nvSpPr>
          <p:cNvPr id="7" name="TextBox 7"/>
          <p:cNvSpPr txBox="1"/>
          <p:nvPr/>
        </p:nvSpPr>
        <p:spPr>
          <a:xfrm>
            <a:off x="992238" y="2561481"/>
            <a:ext cx="9445526" cy="2857649"/>
          </a:xfrm>
          <a:prstGeom prst="rect">
            <a:avLst/>
          </a:prstGeom>
        </p:spPr>
        <p:txBody>
          <a:bodyPr lIns="0" tIns="0" rIns="0" bIns="0" rtlCol="0" anchor="t">
            <a:spAutoFit/>
          </a:bodyPr>
          <a:lstStyle/>
          <a:p>
            <a:pPr algn="l">
              <a:lnSpc>
                <a:spcPts val="7312"/>
              </a:lnSpc>
            </a:pPr>
            <a:r>
              <a:rPr lang="en-US" sz="5812" b="1" spc="-117">
                <a:solidFill>
                  <a:srgbClr val="FF8AAF"/>
                </a:solidFill>
                <a:latin typeface="Arimo Bold"/>
                <a:ea typeface="Arimo Bold"/>
                <a:cs typeface="Arimo Bold"/>
                <a:sym typeface="Arimo Bold"/>
              </a:rPr>
              <a:t>Data Mining: Unlocking Insights from Real-World Examples</a:t>
            </a:r>
          </a:p>
        </p:txBody>
      </p:sp>
      <p:sp>
        <p:nvSpPr>
          <p:cNvPr id="8" name="TextBox 8"/>
          <p:cNvSpPr txBox="1"/>
          <p:nvPr/>
        </p:nvSpPr>
        <p:spPr>
          <a:xfrm>
            <a:off x="992238" y="5758606"/>
            <a:ext cx="9445526" cy="1900237"/>
          </a:xfrm>
          <a:prstGeom prst="rect">
            <a:avLst/>
          </a:prstGeom>
        </p:spPr>
        <p:txBody>
          <a:bodyPr lIns="0" tIns="0" rIns="0" bIns="0" rtlCol="0" anchor="t">
            <a:spAutoFit/>
          </a:bodyPr>
          <a:lstStyle/>
          <a:p>
            <a:pPr algn="l">
              <a:lnSpc>
                <a:spcPts val="3562"/>
              </a:lnSpc>
            </a:pPr>
            <a:r>
              <a:rPr lang="en-US" sz="2187" spc="-45">
                <a:solidFill>
                  <a:srgbClr val="E0D6DE"/>
                </a:solidFill>
                <a:latin typeface="Inter"/>
                <a:ea typeface="Inter"/>
                <a:cs typeface="Inter"/>
                <a:sym typeface="Inter"/>
              </a:rPr>
              <a:t>Data mining is the process of extracting valuable insights from large datasets. It involves using statistical techniques and algorithms to identify patterns, trends, and relationships within the data, enabling businesses to make better decisions and achieve greater success.</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7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524">
                <a:alpha val="94902"/>
              </a:srgbClr>
            </a:solidFill>
          </p:spPr>
        </p:sp>
      </p:grpSp>
      <p:sp>
        <p:nvSpPr>
          <p:cNvPr id="5" name="TextBox 5"/>
          <p:cNvSpPr txBox="1"/>
          <p:nvPr/>
        </p:nvSpPr>
        <p:spPr>
          <a:xfrm>
            <a:off x="992238" y="1248966"/>
            <a:ext cx="16303526" cy="1927324"/>
          </a:xfrm>
          <a:prstGeom prst="rect">
            <a:avLst/>
          </a:prstGeom>
        </p:spPr>
        <p:txBody>
          <a:bodyPr lIns="0" tIns="0" rIns="0" bIns="0" rtlCol="0" anchor="t">
            <a:spAutoFit/>
          </a:bodyPr>
          <a:lstStyle/>
          <a:p>
            <a:pPr algn="l">
              <a:lnSpc>
                <a:spcPts val="7312"/>
              </a:lnSpc>
            </a:pPr>
            <a:r>
              <a:rPr lang="en-US" sz="5812" b="1" spc="-117">
                <a:solidFill>
                  <a:srgbClr val="FF8AAF"/>
                </a:solidFill>
                <a:latin typeface="Arimo Bold"/>
                <a:ea typeface="Arimo Bold"/>
                <a:cs typeface="Arimo Bold"/>
                <a:sym typeface="Arimo Bold"/>
              </a:rPr>
              <a:t>Understanding Data Mining: What It Is and How It Works</a:t>
            </a:r>
          </a:p>
        </p:txBody>
      </p:sp>
      <p:sp>
        <p:nvSpPr>
          <p:cNvPr id="6" name="TextBox 6"/>
          <p:cNvSpPr txBox="1"/>
          <p:nvPr/>
        </p:nvSpPr>
        <p:spPr>
          <a:xfrm>
            <a:off x="992238" y="3856435"/>
            <a:ext cx="3556993" cy="493662"/>
          </a:xfrm>
          <a:prstGeom prst="rect">
            <a:avLst/>
          </a:prstGeom>
        </p:spPr>
        <p:txBody>
          <a:bodyPr lIns="0" tIns="0" rIns="0" bIns="0" rtlCol="0" anchor="t">
            <a:spAutoFit/>
          </a:bodyPr>
          <a:lstStyle/>
          <a:p>
            <a:pPr algn="l">
              <a:lnSpc>
                <a:spcPts val="3625"/>
              </a:lnSpc>
            </a:pPr>
            <a:r>
              <a:rPr lang="en-US" sz="2874" b="1" spc="-58">
                <a:solidFill>
                  <a:srgbClr val="FF8AAF"/>
                </a:solidFill>
                <a:latin typeface="Arimo Bold"/>
                <a:ea typeface="Arimo Bold"/>
                <a:cs typeface="Arimo Bold"/>
                <a:sym typeface="Arimo Bold"/>
              </a:rPr>
              <a:t>Data Collection</a:t>
            </a:r>
          </a:p>
        </p:txBody>
      </p:sp>
      <p:sp>
        <p:nvSpPr>
          <p:cNvPr id="7" name="TextBox 7"/>
          <p:cNvSpPr txBox="1"/>
          <p:nvPr/>
        </p:nvSpPr>
        <p:spPr>
          <a:xfrm>
            <a:off x="992238" y="4547890"/>
            <a:ext cx="3556993" cy="3714750"/>
          </a:xfrm>
          <a:prstGeom prst="rect">
            <a:avLst/>
          </a:prstGeom>
        </p:spPr>
        <p:txBody>
          <a:bodyPr lIns="0" tIns="0" rIns="0" bIns="0" rtlCol="0" anchor="t">
            <a:spAutoFit/>
          </a:bodyPr>
          <a:lstStyle/>
          <a:p>
            <a:pPr algn="l">
              <a:lnSpc>
                <a:spcPts val="3562"/>
              </a:lnSpc>
            </a:pPr>
            <a:r>
              <a:rPr lang="en-US" sz="2187" spc="-45">
                <a:solidFill>
                  <a:srgbClr val="E0D6DE"/>
                </a:solidFill>
                <a:latin typeface="Inter"/>
                <a:ea typeface="Inter"/>
                <a:cs typeface="Inter"/>
                <a:sym typeface="Inter"/>
              </a:rPr>
              <a:t>The first step involves gathering relevant data from various sources, such as databases, web logs, social media, and sensors. This data can be structured or unstructured, numerical or categorical.</a:t>
            </a:r>
          </a:p>
        </p:txBody>
      </p:sp>
      <p:sp>
        <p:nvSpPr>
          <p:cNvPr id="8" name="TextBox 8"/>
          <p:cNvSpPr txBox="1"/>
          <p:nvPr/>
        </p:nvSpPr>
        <p:spPr>
          <a:xfrm>
            <a:off x="5250508" y="3856435"/>
            <a:ext cx="3556993" cy="493662"/>
          </a:xfrm>
          <a:prstGeom prst="rect">
            <a:avLst/>
          </a:prstGeom>
        </p:spPr>
        <p:txBody>
          <a:bodyPr lIns="0" tIns="0" rIns="0" bIns="0" rtlCol="0" anchor="t">
            <a:spAutoFit/>
          </a:bodyPr>
          <a:lstStyle/>
          <a:p>
            <a:pPr algn="l">
              <a:lnSpc>
                <a:spcPts val="3625"/>
              </a:lnSpc>
            </a:pPr>
            <a:r>
              <a:rPr lang="en-US" sz="2874" b="1" spc="-58">
                <a:solidFill>
                  <a:srgbClr val="FF8AAF"/>
                </a:solidFill>
                <a:latin typeface="Arimo Bold"/>
                <a:ea typeface="Arimo Bold"/>
                <a:cs typeface="Arimo Bold"/>
                <a:sym typeface="Arimo Bold"/>
              </a:rPr>
              <a:t>Data Cleaning</a:t>
            </a:r>
          </a:p>
        </p:txBody>
      </p:sp>
      <p:sp>
        <p:nvSpPr>
          <p:cNvPr id="9" name="TextBox 9"/>
          <p:cNvSpPr txBox="1"/>
          <p:nvPr/>
        </p:nvSpPr>
        <p:spPr>
          <a:xfrm>
            <a:off x="5250508" y="4547890"/>
            <a:ext cx="3556993" cy="3714750"/>
          </a:xfrm>
          <a:prstGeom prst="rect">
            <a:avLst/>
          </a:prstGeom>
        </p:spPr>
        <p:txBody>
          <a:bodyPr lIns="0" tIns="0" rIns="0" bIns="0" rtlCol="0" anchor="t">
            <a:spAutoFit/>
          </a:bodyPr>
          <a:lstStyle/>
          <a:p>
            <a:pPr algn="l">
              <a:lnSpc>
                <a:spcPts val="3562"/>
              </a:lnSpc>
            </a:pPr>
            <a:r>
              <a:rPr lang="en-US" sz="2187" spc="-45">
                <a:solidFill>
                  <a:srgbClr val="E0D6DE"/>
                </a:solidFill>
                <a:latin typeface="Inter"/>
                <a:ea typeface="Inter"/>
                <a:cs typeface="Inter"/>
                <a:sym typeface="Inter"/>
              </a:rPr>
              <a:t>Once collected, the data needs to be cleaned and preprocessed. This involves removing inconsistencies, handling missing values, and transforming data into a suitable format for analysis.</a:t>
            </a:r>
          </a:p>
        </p:txBody>
      </p:sp>
      <p:sp>
        <p:nvSpPr>
          <p:cNvPr id="10" name="TextBox 10"/>
          <p:cNvSpPr txBox="1"/>
          <p:nvPr/>
        </p:nvSpPr>
        <p:spPr>
          <a:xfrm>
            <a:off x="9508777" y="3856435"/>
            <a:ext cx="3556993" cy="493662"/>
          </a:xfrm>
          <a:prstGeom prst="rect">
            <a:avLst/>
          </a:prstGeom>
        </p:spPr>
        <p:txBody>
          <a:bodyPr lIns="0" tIns="0" rIns="0" bIns="0" rtlCol="0" anchor="t">
            <a:spAutoFit/>
          </a:bodyPr>
          <a:lstStyle/>
          <a:p>
            <a:pPr algn="l">
              <a:lnSpc>
                <a:spcPts val="3625"/>
              </a:lnSpc>
            </a:pPr>
            <a:r>
              <a:rPr lang="en-US" sz="2874" b="1" spc="-58">
                <a:solidFill>
                  <a:srgbClr val="FF8AAF"/>
                </a:solidFill>
                <a:latin typeface="Arimo Bold"/>
                <a:ea typeface="Arimo Bold"/>
                <a:cs typeface="Arimo Bold"/>
                <a:sym typeface="Arimo Bold"/>
              </a:rPr>
              <a:t>Data Analysis</a:t>
            </a:r>
          </a:p>
        </p:txBody>
      </p:sp>
      <p:sp>
        <p:nvSpPr>
          <p:cNvPr id="11" name="TextBox 11"/>
          <p:cNvSpPr txBox="1"/>
          <p:nvPr/>
        </p:nvSpPr>
        <p:spPr>
          <a:xfrm>
            <a:off x="9508777" y="4547890"/>
            <a:ext cx="3556993" cy="4168379"/>
          </a:xfrm>
          <a:prstGeom prst="rect">
            <a:avLst/>
          </a:prstGeom>
        </p:spPr>
        <p:txBody>
          <a:bodyPr lIns="0" tIns="0" rIns="0" bIns="0" rtlCol="0" anchor="t">
            <a:spAutoFit/>
          </a:bodyPr>
          <a:lstStyle/>
          <a:p>
            <a:pPr algn="l">
              <a:lnSpc>
                <a:spcPts val="3562"/>
              </a:lnSpc>
            </a:pPr>
            <a:r>
              <a:rPr lang="en-US" sz="2187" spc="-45">
                <a:solidFill>
                  <a:srgbClr val="E0D6DE"/>
                </a:solidFill>
                <a:latin typeface="Inter"/>
                <a:ea typeface="Inter"/>
                <a:cs typeface="Inter"/>
                <a:sym typeface="Inter"/>
              </a:rPr>
              <a:t>Next, powerful algorithms are applied to analyze the cleaned data, uncovering patterns, trends, and relationships. These algorithms can include classification, clustering, regression, and association rule mining.</a:t>
            </a:r>
          </a:p>
        </p:txBody>
      </p:sp>
      <p:sp>
        <p:nvSpPr>
          <p:cNvPr id="12" name="TextBox 12"/>
          <p:cNvSpPr txBox="1"/>
          <p:nvPr/>
        </p:nvSpPr>
        <p:spPr>
          <a:xfrm>
            <a:off x="13767047" y="3856435"/>
            <a:ext cx="3556992" cy="493662"/>
          </a:xfrm>
          <a:prstGeom prst="rect">
            <a:avLst/>
          </a:prstGeom>
        </p:spPr>
        <p:txBody>
          <a:bodyPr lIns="0" tIns="0" rIns="0" bIns="0" rtlCol="0" anchor="t">
            <a:spAutoFit/>
          </a:bodyPr>
          <a:lstStyle/>
          <a:p>
            <a:pPr algn="l">
              <a:lnSpc>
                <a:spcPts val="3625"/>
              </a:lnSpc>
            </a:pPr>
            <a:r>
              <a:rPr lang="en-US" sz="2874" b="1" spc="-58">
                <a:solidFill>
                  <a:srgbClr val="FF8AAF"/>
                </a:solidFill>
                <a:latin typeface="Arimo Bold"/>
                <a:ea typeface="Arimo Bold"/>
                <a:cs typeface="Arimo Bold"/>
                <a:sym typeface="Arimo Bold"/>
              </a:rPr>
              <a:t>Data Visualization</a:t>
            </a:r>
          </a:p>
        </p:txBody>
      </p:sp>
      <p:sp>
        <p:nvSpPr>
          <p:cNvPr id="13" name="TextBox 13"/>
          <p:cNvSpPr txBox="1"/>
          <p:nvPr/>
        </p:nvSpPr>
        <p:spPr>
          <a:xfrm>
            <a:off x="13767047" y="4547890"/>
            <a:ext cx="3556992" cy="3714750"/>
          </a:xfrm>
          <a:prstGeom prst="rect">
            <a:avLst/>
          </a:prstGeom>
        </p:spPr>
        <p:txBody>
          <a:bodyPr lIns="0" tIns="0" rIns="0" bIns="0" rtlCol="0" anchor="t">
            <a:spAutoFit/>
          </a:bodyPr>
          <a:lstStyle/>
          <a:p>
            <a:pPr algn="l">
              <a:lnSpc>
                <a:spcPts val="3562"/>
              </a:lnSpc>
            </a:pPr>
            <a:r>
              <a:rPr lang="en-US" sz="2187" spc="-45">
                <a:solidFill>
                  <a:srgbClr val="E0D6DE"/>
                </a:solidFill>
                <a:latin typeface="Inter"/>
                <a:ea typeface="Inter"/>
                <a:cs typeface="Inter"/>
                <a:sym typeface="Inter"/>
              </a:rPr>
              <a:t>The final step involves presenting the findings in a clear and concise manner, often using charts, graphs, and dashboards, making it easy for decision-makers to understand and interpret the results.</a:t>
            </a:r>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524">
                <a:alpha val="94902"/>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sp>
        <p:nvSpPr>
          <p:cNvPr id="6" name="TextBox 6"/>
          <p:cNvSpPr txBox="1"/>
          <p:nvPr/>
        </p:nvSpPr>
        <p:spPr>
          <a:xfrm>
            <a:off x="7665987" y="1052661"/>
            <a:ext cx="9814024" cy="2310705"/>
          </a:xfrm>
          <a:prstGeom prst="rect">
            <a:avLst/>
          </a:prstGeom>
        </p:spPr>
        <p:txBody>
          <a:bodyPr lIns="0" tIns="0" rIns="0" bIns="0" rtlCol="0" anchor="t">
            <a:spAutoFit/>
          </a:bodyPr>
          <a:lstStyle/>
          <a:p>
            <a:pPr algn="l">
              <a:lnSpc>
                <a:spcPts val="5937"/>
              </a:lnSpc>
            </a:pPr>
            <a:r>
              <a:rPr lang="en-US" sz="4750" b="1" spc="-95">
                <a:solidFill>
                  <a:srgbClr val="FF8AAF"/>
                </a:solidFill>
                <a:latin typeface="Arimo Bold"/>
                <a:ea typeface="Arimo Bold"/>
                <a:cs typeface="Arimo Bold"/>
                <a:sym typeface="Arimo Bold"/>
              </a:rPr>
              <a:t>Real-Life Data Mining Applications: Improving Efficiency and Customer Service</a:t>
            </a:r>
          </a:p>
        </p:txBody>
      </p:sp>
      <p:grpSp>
        <p:nvGrpSpPr>
          <p:cNvPr id="7" name="Group 7"/>
          <p:cNvGrpSpPr/>
          <p:nvPr/>
        </p:nvGrpSpPr>
        <p:grpSpPr>
          <a:xfrm>
            <a:off x="7661225" y="3964484"/>
            <a:ext cx="528935" cy="528935"/>
            <a:chOff x="0" y="0"/>
            <a:chExt cx="705247" cy="705247"/>
          </a:xfrm>
        </p:grpSpPr>
        <p:sp>
          <p:nvSpPr>
            <p:cNvPr id="8" name="Freeform 8"/>
            <p:cNvSpPr/>
            <p:nvPr/>
          </p:nvSpPr>
          <p:spPr>
            <a:xfrm>
              <a:off x="6350" y="6350"/>
              <a:ext cx="692531" cy="692531"/>
            </a:xfrm>
            <a:custGeom>
              <a:avLst/>
              <a:gdLst/>
              <a:ahLst/>
              <a:cxnLst/>
              <a:rect l="l" t="t" r="r" b="b"/>
              <a:pathLst>
                <a:path w="692531" h="692531">
                  <a:moveTo>
                    <a:pt x="0" y="129286"/>
                  </a:moveTo>
                  <a:cubicBezTo>
                    <a:pt x="0" y="57912"/>
                    <a:pt x="57912" y="0"/>
                    <a:pt x="129286" y="0"/>
                  </a:cubicBezTo>
                  <a:lnTo>
                    <a:pt x="563245" y="0"/>
                  </a:lnTo>
                  <a:cubicBezTo>
                    <a:pt x="634619" y="0"/>
                    <a:pt x="692531" y="57912"/>
                    <a:pt x="692531" y="129286"/>
                  </a:cubicBezTo>
                  <a:lnTo>
                    <a:pt x="692531" y="563245"/>
                  </a:lnTo>
                  <a:cubicBezTo>
                    <a:pt x="692531" y="634619"/>
                    <a:pt x="634619" y="692531"/>
                    <a:pt x="563245" y="692531"/>
                  </a:cubicBezTo>
                  <a:lnTo>
                    <a:pt x="129286" y="692531"/>
                  </a:lnTo>
                  <a:cubicBezTo>
                    <a:pt x="57912" y="692531"/>
                    <a:pt x="0" y="634619"/>
                    <a:pt x="0" y="563245"/>
                  </a:cubicBezTo>
                  <a:close/>
                </a:path>
              </a:pathLst>
            </a:custGeom>
            <a:solidFill>
              <a:srgbClr val="2F1D63"/>
            </a:solidFill>
          </p:spPr>
        </p:sp>
        <p:sp>
          <p:nvSpPr>
            <p:cNvPr id="9" name="Freeform 9"/>
            <p:cNvSpPr/>
            <p:nvPr/>
          </p:nvSpPr>
          <p:spPr>
            <a:xfrm>
              <a:off x="0" y="0"/>
              <a:ext cx="705231" cy="705231"/>
            </a:xfrm>
            <a:custGeom>
              <a:avLst/>
              <a:gdLst/>
              <a:ahLst/>
              <a:cxnLst/>
              <a:rect l="l" t="t" r="r" b="b"/>
              <a:pathLst>
                <a:path w="705231" h="705231">
                  <a:moveTo>
                    <a:pt x="0" y="135636"/>
                  </a:moveTo>
                  <a:cubicBezTo>
                    <a:pt x="0" y="60706"/>
                    <a:pt x="60706" y="0"/>
                    <a:pt x="135636" y="0"/>
                  </a:cubicBezTo>
                  <a:lnTo>
                    <a:pt x="569595" y="0"/>
                  </a:lnTo>
                  <a:lnTo>
                    <a:pt x="569595" y="6350"/>
                  </a:lnTo>
                  <a:lnTo>
                    <a:pt x="569595" y="0"/>
                  </a:lnTo>
                  <a:cubicBezTo>
                    <a:pt x="644525" y="0"/>
                    <a:pt x="705231" y="60706"/>
                    <a:pt x="705231" y="135636"/>
                  </a:cubicBezTo>
                  <a:lnTo>
                    <a:pt x="698881" y="135636"/>
                  </a:lnTo>
                  <a:lnTo>
                    <a:pt x="705231" y="135636"/>
                  </a:lnTo>
                  <a:lnTo>
                    <a:pt x="705231" y="569595"/>
                  </a:lnTo>
                  <a:lnTo>
                    <a:pt x="698881" y="569595"/>
                  </a:lnTo>
                  <a:lnTo>
                    <a:pt x="705231" y="569595"/>
                  </a:lnTo>
                  <a:cubicBezTo>
                    <a:pt x="705231" y="644525"/>
                    <a:pt x="644525" y="705231"/>
                    <a:pt x="569595" y="705231"/>
                  </a:cubicBezTo>
                  <a:lnTo>
                    <a:pt x="569595" y="698881"/>
                  </a:lnTo>
                  <a:lnTo>
                    <a:pt x="569595" y="705231"/>
                  </a:lnTo>
                  <a:lnTo>
                    <a:pt x="135636" y="705231"/>
                  </a:lnTo>
                  <a:lnTo>
                    <a:pt x="135636" y="698881"/>
                  </a:lnTo>
                  <a:lnTo>
                    <a:pt x="135636" y="705231"/>
                  </a:lnTo>
                  <a:cubicBezTo>
                    <a:pt x="60706" y="705231"/>
                    <a:pt x="0" y="644525"/>
                    <a:pt x="0" y="569595"/>
                  </a:cubicBezTo>
                  <a:lnTo>
                    <a:pt x="0" y="135636"/>
                  </a:lnTo>
                  <a:lnTo>
                    <a:pt x="6350" y="135636"/>
                  </a:lnTo>
                  <a:lnTo>
                    <a:pt x="0" y="135636"/>
                  </a:lnTo>
                  <a:moveTo>
                    <a:pt x="12700" y="135636"/>
                  </a:moveTo>
                  <a:lnTo>
                    <a:pt x="12700" y="569595"/>
                  </a:lnTo>
                  <a:lnTo>
                    <a:pt x="6350" y="569595"/>
                  </a:lnTo>
                  <a:lnTo>
                    <a:pt x="12700" y="569595"/>
                  </a:lnTo>
                  <a:cubicBezTo>
                    <a:pt x="12700" y="637540"/>
                    <a:pt x="67691" y="692531"/>
                    <a:pt x="135636" y="692531"/>
                  </a:cubicBezTo>
                  <a:lnTo>
                    <a:pt x="569595" y="692531"/>
                  </a:lnTo>
                  <a:cubicBezTo>
                    <a:pt x="637540" y="692531"/>
                    <a:pt x="692531" y="637540"/>
                    <a:pt x="692531" y="569595"/>
                  </a:cubicBezTo>
                  <a:lnTo>
                    <a:pt x="692531" y="135636"/>
                  </a:lnTo>
                  <a:cubicBezTo>
                    <a:pt x="692531" y="67691"/>
                    <a:pt x="637540" y="12700"/>
                    <a:pt x="569595" y="12700"/>
                  </a:cubicBezTo>
                  <a:lnTo>
                    <a:pt x="135636" y="12700"/>
                  </a:lnTo>
                  <a:lnTo>
                    <a:pt x="135636" y="6350"/>
                  </a:lnTo>
                  <a:lnTo>
                    <a:pt x="135636" y="12700"/>
                  </a:lnTo>
                  <a:cubicBezTo>
                    <a:pt x="67691" y="12700"/>
                    <a:pt x="12700" y="67691"/>
                    <a:pt x="12700" y="135636"/>
                  </a:cubicBezTo>
                  <a:close/>
                </a:path>
              </a:pathLst>
            </a:custGeom>
            <a:solidFill>
              <a:srgbClr val="48367C"/>
            </a:solidFill>
          </p:spPr>
        </p:sp>
      </p:grpSp>
      <p:sp>
        <p:nvSpPr>
          <p:cNvPr id="10" name="TextBox 10"/>
          <p:cNvSpPr txBox="1"/>
          <p:nvPr/>
        </p:nvSpPr>
        <p:spPr>
          <a:xfrm>
            <a:off x="7851427" y="4075659"/>
            <a:ext cx="148381" cy="335013"/>
          </a:xfrm>
          <a:prstGeom prst="rect">
            <a:avLst/>
          </a:prstGeom>
        </p:spPr>
        <p:txBody>
          <a:bodyPr lIns="0" tIns="0" rIns="0" bIns="0" rtlCol="0" anchor="t">
            <a:spAutoFit/>
          </a:bodyPr>
          <a:lstStyle/>
          <a:p>
            <a:pPr algn="ctr">
              <a:lnSpc>
                <a:spcPts val="2812"/>
              </a:lnSpc>
            </a:pPr>
            <a:r>
              <a:rPr lang="en-US" sz="2812" b="1" spc="-57">
                <a:solidFill>
                  <a:srgbClr val="E0D6DE"/>
                </a:solidFill>
                <a:latin typeface="Arimo Bold"/>
                <a:ea typeface="Arimo Bold"/>
                <a:cs typeface="Arimo Bold"/>
                <a:sym typeface="Arimo Bold"/>
              </a:rPr>
              <a:t>1</a:t>
            </a:r>
          </a:p>
        </p:txBody>
      </p:sp>
      <p:sp>
        <p:nvSpPr>
          <p:cNvPr id="11" name="TextBox 11"/>
          <p:cNvSpPr txBox="1"/>
          <p:nvPr/>
        </p:nvSpPr>
        <p:spPr>
          <a:xfrm>
            <a:off x="8416230" y="3950196"/>
            <a:ext cx="3030290" cy="397817"/>
          </a:xfrm>
          <a:prstGeom prst="rect">
            <a:avLst/>
          </a:prstGeom>
        </p:spPr>
        <p:txBody>
          <a:bodyPr lIns="0" tIns="0" rIns="0" bIns="0" rtlCol="0" anchor="t">
            <a:spAutoFit/>
          </a:bodyPr>
          <a:lstStyle/>
          <a:p>
            <a:pPr algn="l">
              <a:lnSpc>
                <a:spcPts val="2937"/>
              </a:lnSpc>
            </a:pPr>
            <a:r>
              <a:rPr lang="en-US" sz="2375" b="1" spc="-47">
                <a:solidFill>
                  <a:srgbClr val="E0D6DE"/>
                </a:solidFill>
                <a:latin typeface="Arimo Bold"/>
                <a:ea typeface="Arimo Bold"/>
                <a:cs typeface="Arimo Bold"/>
                <a:sym typeface="Arimo Bold"/>
              </a:rPr>
              <a:t>Fraud Detection</a:t>
            </a:r>
          </a:p>
        </p:txBody>
      </p:sp>
      <p:sp>
        <p:nvSpPr>
          <p:cNvPr id="12" name="TextBox 12"/>
          <p:cNvSpPr txBox="1"/>
          <p:nvPr/>
        </p:nvSpPr>
        <p:spPr>
          <a:xfrm>
            <a:off x="8416230" y="4419749"/>
            <a:ext cx="4041427" cy="1912888"/>
          </a:xfrm>
          <a:prstGeom prst="rect">
            <a:avLst/>
          </a:prstGeom>
        </p:spPr>
        <p:txBody>
          <a:bodyPr lIns="0" tIns="0" rIns="0" bIns="0" rtlCol="0" anchor="t">
            <a:spAutoFit/>
          </a:bodyPr>
          <a:lstStyle/>
          <a:p>
            <a:pPr algn="l">
              <a:lnSpc>
                <a:spcPts val="2875"/>
              </a:lnSpc>
            </a:pPr>
            <a:r>
              <a:rPr lang="en-US" sz="1812" spc="-36">
                <a:solidFill>
                  <a:srgbClr val="E0D6DE"/>
                </a:solidFill>
                <a:latin typeface="Inter"/>
                <a:ea typeface="Inter"/>
                <a:cs typeface="Inter"/>
                <a:sym typeface="Inter"/>
              </a:rPr>
              <a:t>Banks use data mining to identify fraudulent transactions by analyzing spending patterns and identifying anomalies, helping prevent financial losses and protecting customers.</a:t>
            </a:r>
          </a:p>
        </p:txBody>
      </p:sp>
      <p:grpSp>
        <p:nvGrpSpPr>
          <p:cNvPr id="13" name="Group 13"/>
          <p:cNvGrpSpPr/>
          <p:nvPr/>
        </p:nvGrpSpPr>
        <p:grpSpPr>
          <a:xfrm>
            <a:off x="12683729" y="3964484"/>
            <a:ext cx="528935" cy="528935"/>
            <a:chOff x="0" y="0"/>
            <a:chExt cx="705247" cy="705247"/>
          </a:xfrm>
        </p:grpSpPr>
        <p:sp>
          <p:nvSpPr>
            <p:cNvPr id="14" name="Freeform 14"/>
            <p:cNvSpPr/>
            <p:nvPr/>
          </p:nvSpPr>
          <p:spPr>
            <a:xfrm>
              <a:off x="6350" y="6350"/>
              <a:ext cx="692531" cy="692531"/>
            </a:xfrm>
            <a:custGeom>
              <a:avLst/>
              <a:gdLst/>
              <a:ahLst/>
              <a:cxnLst/>
              <a:rect l="l" t="t" r="r" b="b"/>
              <a:pathLst>
                <a:path w="692531" h="692531">
                  <a:moveTo>
                    <a:pt x="0" y="129286"/>
                  </a:moveTo>
                  <a:cubicBezTo>
                    <a:pt x="0" y="57912"/>
                    <a:pt x="57912" y="0"/>
                    <a:pt x="129286" y="0"/>
                  </a:cubicBezTo>
                  <a:lnTo>
                    <a:pt x="563245" y="0"/>
                  </a:lnTo>
                  <a:cubicBezTo>
                    <a:pt x="634619" y="0"/>
                    <a:pt x="692531" y="57912"/>
                    <a:pt x="692531" y="129286"/>
                  </a:cubicBezTo>
                  <a:lnTo>
                    <a:pt x="692531" y="563245"/>
                  </a:lnTo>
                  <a:cubicBezTo>
                    <a:pt x="692531" y="634619"/>
                    <a:pt x="634619" y="692531"/>
                    <a:pt x="563245" y="692531"/>
                  </a:cubicBezTo>
                  <a:lnTo>
                    <a:pt x="129286" y="692531"/>
                  </a:lnTo>
                  <a:cubicBezTo>
                    <a:pt x="57912" y="692531"/>
                    <a:pt x="0" y="634619"/>
                    <a:pt x="0" y="563245"/>
                  </a:cubicBezTo>
                  <a:close/>
                </a:path>
              </a:pathLst>
            </a:custGeom>
            <a:solidFill>
              <a:srgbClr val="2F1D63"/>
            </a:solidFill>
          </p:spPr>
        </p:sp>
        <p:sp>
          <p:nvSpPr>
            <p:cNvPr id="15" name="Freeform 15"/>
            <p:cNvSpPr/>
            <p:nvPr/>
          </p:nvSpPr>
          <p:spPr>
            <a:xfrm>
              <a:off x="0" y="0"/>
              <a:ext cx="705231" cy="705231"/>
            </a:xfrm>
            <a:custGeom>
              <a:avLst/>
              <a:gdLst/>
              <a:ahLst/>
              <a:cxnLst/>
              <a:rect l="l" t="t" r="r" b="b"/>
              <a:pathLst>
                <a:path w="705231" h="705231">
                  <a:moveTo>
                    <a:pt x="0" y="135636"/>
                  </a:moveTo>
                  <a:cubicBezTo>
                    <a:pt x="0" y="60706"/>
                    <a:pt x="60706" y="0"/>
                    <a:pt x="135636" y="0"/>
                  </a:cubicBezTo>
                  <a:lnTo>
                    <a:pt x="569595" y="0"/>
                  </a:lnTo>
                  <a:lnTo>
                    <a:pt x="569595" y="6350"/>
                  </a:lnTo>
                  <a:lnTo>
                    <a:pt x="569595" y="0"/>
                  </a:lnTo>
                  <a:cubicBezTo>
                    <a:pt x="644525" y="0"/>
                    <a:pt x="705231" y="60706"/>
                    <a:pt x="705231" y="135636"/>
                  </a:cubicBezTo>
                  <a:lnTo>
                    <a:pt x="698881" y="135636"/>
                  </a:lnTo>
                  <a:lnTo>
                    <a:pt x="705231" y="135636"/>
                  </a:lnTo>
                  <a:lnTo>
                    <a:pt x="705231" y="569595"/>
                  </a:lnTo>
                  <a:lnTo>
                    <a:pt x="698881" y="569595"/>
                  </a:lnTo>
                  <a:lnTo>
                    <a:pt x="705231" y="569595"/>
                  </a:lnTo>
                  <a:cubicBezTo>
                    <a:pt x="705231" y="644525"/>
                    <a:pt x="644525" y="705231"/>
                    <a:pt x="569595" y="705231"/>
                  </a:cubicBezTo>
                  <a:lnTo>
                    <a:pt x="569595" y="698881"/>
                  </a:lnTo>
                  <a:lnTo>
                    <a:pt x="569595" y="705231"/>
                  </a:lnTo>
                  <a:lnTo>
                    <a:pt x="135636" y="705231"/>
                  </a:lnTo>
                  <a:lnTo>
                    <a:pt x="135636" y="698881"/>
                  </a:lnTo>
                  <a:lnTo>
                    <a:pt x="135636" y="705231"/>
                  </a:lnTo>
                  <a:cubicBezTo>
                    <a:pt x="60706" y="705231"/>
                    <a:pt x="0" y="644525"/>
                    <a:pt x="0" y="569595"/>
                  </a:cubicBezTo>
                  <a:lnTo>
                    <a:pt x="0" y="135636"/>
                  </a:lnTo>
                  <a:lnTo>
                    <a:pt x="6350" y="135636"/>
                  </a:lnTo>
                  <a:lnTo>
                    <a:pt x="0" y="135636"/>
                  </a:lnTo>
                  <a:moveTo>
                    <a:pt x="12700" y="135636"/>
                  </a:moveTo>
                  <a:lnTo>
                    <a:pt x="12700" y="569595"/>
                  </a:lnTo>
                  <a:lnTo>
                    <a:pt x="6350" y="569595"/>
                  </a:lnTo>
                  <a:lnTo>
                    <a:pt x="12700" y="569595"/>
                  </a:lnTo>
                  <a:cubicBezTo>
                    <a:pt x="12700" y="637540"/>
                    <a:pt x="67691" y="692531"/>
                    <a:pt x="135636" y="692531"/>
                  </a:cubicBezTo>
                  <a:lnTo>
                    <a:pt x="569595" y="692531"/>
                  </a:lnTo>
                  <a:cubicBezTo>
                    <a:pt x="637540" y="692531"/>
                    <a:pt x="692531" y="637540"/>
                    <a:pt x="692531" y="569595"/>
                  </a:cubicBezTo>
                  <a:lnTo>
                    <a:pt x="692531" y="135636"/>
                  </a:lnTo>
                  <a:cubicBezTo>
                    <a:pt x="692531" y="67691"/>
                    <a:pt x="637540" y="12700"/>
                    <a:pt x="569595" y="12700"/>
                  </a:cubicBezTo>
                  <a:lnTo>
                    <a:pt x="135636" y="12700"/>
                  </a:lnTo>
                  <a:lnTo>
                    <a:pt x="135636" y="6350"/>
                  </a:lnTo>
                  <a:lnTo>
                    <a:pt x="135636" y="12700"/>
                  </a:lnTo>
                  <a:cubicBezTo>
                    <a:pt x="67691" y="12700"/>
                    <a:pt x="12700" y="67691"/>
                    <a:pt x="12700" y="135636"/>
                  </a:cubicBezTo>
                  <a:close/>
                </a:path>
              </a:pathLst>
            </a:custGeom>
            <a:solidFill>
              <a:srgbClr val="48367C"/>
            </a:solidFill>
          </p:spPr>
        </p:sp>
      </p:grpSp>
      <p:sp>
        <p:nvSpPr>
          <p:cNvPr id="16" name="TextBox 16"/>
          <p:cNvSpPr txBox="1"/>
          <p:nvPr/>
        </p:nvSpPr>
        <p:spPr>
          <a:xfrm>
            <a:off x="12848779" y="4075659"/>
            <a:ext cx="198835" cy="335013"/>
          </a:xfrm>
          <a:prstGeom prst="rect">
            <a:avLst/>
          </a:prstGeom>
        </p:spPr>
        <p:txBody>
          <a:bodyPr lIns="0" tIns="0" rIns="0" bIns="0" rtlCol="0" anchor="t">
            <a:spAutoFit/>
          </a:bodyPr>
          <a:lstStyle/>
          <a:p>
            <a:pPr algn="ctr">
              <a:lnSpc>
                <a:spcPts val="2812"/>
              </a:lnSpc>
            </a:pPr>
            <a:r>
              <a:rPr lang="en-US" sz="2812" b="1" spc="-57">
                <a:solidFill>
                  <a:srgbClr val="E0D6DE"/>
                </a:solidFill>
                <a:latin typeface="Arimo Bold"/>
                <a:ea typeface="Arimo Bold"/>
                <a:cs typeface="Arimo Bold"/>
                <a:sym typeface="Arimo Bold"/>
              </a:rPr>
              <a:t>2</a:t>
            </a:r>
          </a:p>
        </p:txBody>
      </p:sp>
      <p:sp>
        <p:nvSpPr>
          <p:cNvPr id="17" name="TextBox 17"/>
          <p:cNvSpPr txBox="1"/>
          <p:nvPr/>
        </p:nvSpPr>
        <p:spPr>
          <a:xfrm>
            <a:off x="13438734" y="3950196"/>
            <a:ext cx="4041428" cy="776585"/>
          </a:xfrm>
          <a:prstGeom prst="rect">
            <a:avLst/>
          </a:prstGeom>
        </p:spPr>
        <p:txBody>
          <a:bodyPr lIns="0" tIns="0" rIns="0" bIns="0" rtlCol="0" anchor="t">
            <a:spAutoFit/>
          </a:bodyPr>
          <a:lstStyle/>
          <a:p>
            <a:pPr algn="l">
              <a:lnSpc>
                <a:spcPts val="2937"/>
              </a:lnSpc>
            </a:pPr>
            <a:r>
              <a:rPr lang="en-US" sz="2375" b="1" spc="-47">
                <a:solidFill>
                  <a:srgbClr val="E0D6DE"/>
                </a:solidFill>
                <a:latin typeface="Arimo Bold"/>
                <a:ea typeface="Arimo Bold"/>
                <a:cs typeface="Arimo Bold"/>
                <a:sym typeface="Arimo Bold"/>
              </a:rPr>
              <a:t>Personalized Recommendations</a:t>
            </a:r>
          </a:p>
        </p:txBody>
      </p:sp>
      <p:sp>
        <p:nvSpPr>
          <p:cNvPr id="18" name="TextBox 18"/>
          <p:cNvSpPr txBox="1"/>
          <p:nvPr/>
        </p:nvSpPr>
        <p:spPr>
          <a:xfrm>
            <a:off x="13438734" y="4798516"/>
            <a:ext cx="4041428" cy="2282130"/>
          </a:xfrm>
          <a:prstGeom prst="rect">
            <a:avLst/>
          </a:prstGeom>
        </p:spPr>
        <p:txBody>
          <a:bodyPr lIns="0" tIns="0" rIns="0" bIns="0" rtlCol="0" anchor="t">
            <a:spAutoFit/>
          </a:bodyPr>
          <a:lstStyle/>
          <a:p>
            <a:pPr algn="l">
              <a:lnSpc>
                <a:spcPts val="2875"/>
              </a:lnSpc>
            </a:pPr>
            <a:r>
              <a:rPr lang="en-US" sz="1812" spc="-36">
                <a:solidFill>
                  <a:srgbClr val="E0D6DE"/>
                </a:solidFill>
                <a:latin typeface="Inter"/>
                <a:ea typeface="Inter"/>
                <a:cs typeface="Inter"/>
                <a:sym typeface="Inter"/>
              </a:rPr>
              <a:t>E-commerce platforms like Amazon and Netflix leverage data mining to understand customer preferences and suggest relevant products or movies, enhancing customer satisfaction and increasing sales.</a:t>
            </a:r>
          </a:p>
        </p:txBody>
      </p:sp>
      <p:grpSp>
        <p:nvGrpSpPr>
          <p:cNvPr id="19" name="Group 19"/>
          <p:cNvGrpSpPr/>
          <p:nvPr/>
        </p:nvGrpSpPr>
        <p:grpSpPr>
          <a:xfrm>
            <a:off x="7661225" y="7566423"/>
            <a:ext cx="528935" cy="528935"/>
            <a:chOff x="0" y="0"/>
            <a:chExt cx="705247" cy="705247"/>
          </a:xfrm>
        </p:grpSpPr>
        <p:sp>
          <p:nvSpPr>
            <p:cNvPr id="20" name="Freeform 20"/>
            <p:cNvSpPr/>
            <p:nvPr/>
          </p:nvSpPr>
          <p:spPr>
            <a:xfrm>
              <a:off x="6350" y="6350"/>
              <a:ext cx="692531" cy="692531"/>
            </a:xfrm>
            <a:custGeom>
              <a:avLst/>
              <a:gdLst/>
              <a:ahLst/>
              <a:cxnLst/>
              <a:rect l="l" t="t" r="r" b="b"/>
              <a:pathLst>
                <a:path w="692531" h="692531">
                  <a:moveTo>
                    <a:pt x="0" y="129286"/>
                  </a:moveTo>
                  <a:cubicBezTo>
                    <a:pt x="0" y="57912"/>
                    <a:pt x="57912" y="0"/>
                    <a:pt x="129286" y="0"/>
                  </a:cubicBezTo>
                  <a:lnTo>
                    <a:pt x="563245" y="0"/>
                  </a:lnTo>
                  <a:cubicBezTo>
                    <a:pt x="634619" y="0"/>
                    <a:pt x="692531" y="57912"/>
                    <a:pt x="692531" y="129286"/>
                  </a:cubicBezTo>
                  <a:lnTo>
                    <a:pt x="692531" y="563245"/>
                  </a:lnTo>
                  <a:cubicBezTo>
                    <a:pt x="692531" y="634619"/>
                    <a:pt x="634619" y="692531"/>
                    <a:pt x="563245" y="692531"/>
                  </a:cubicBezTo>
                  <a:lnTo>
                    <a:pt x="129286" y="692531"/>
                  </a:lnTo>
                  <a:cubicBezTo>
                    <a:pt x="57912" y="692531"/>
                    <a:pt x="0" y="634619"/>
                    <a:pt x="0" y="563245"/>
                  </a:cubicBezTo>
                  <a:close/>
                </a:path>
              </a:pathLst>
            </a:custGeom>
            <a:solidFill>
              <a:srgbClr val="2F1D63"/>
            </a:solidFill>
          </p:spPr>
        </p:sp>
        <p:sp>
          <p:nvSpPr>
            <p:cNvPr id="21" name="Freeform 21"/>
            <p:cNvSpPr/>
            <p:nvPr/>
          </p:nvSpPr>
          <p:spPr>
            <a:xfrm>
              <a:off x="0" y="0"/>
              <a:ext cx="705231" cy="705231"/>
            </a:xfrm>
            <a:custGeom>
              <a:avLst/>
              <a:gdLst/>
              <a:ahLst/>
              <a:cxnLst/>
              <a:rect l="l" t="t" r="r" b="b"/>
              <a:pathLst>
                <a:path w="705231" h="705231">
                  <a:moveTo>
                    <a:pt x="0" y="135636"/>
                  </a:moveTo>
                  <a:cubicBezTo>
                    <a:pt x="0" y="60706"/>
                    <a:pt x="60706" y="0"/>
                    <a:pt x="135636" y="0"/>
                  </a:cubicBezTo>
                  <a:lnTo>
                    <a:pt x="569595" y="0"/>
                  </a:lnTo>
                  <a:lnTo>
                    <a:pt x="569595" y="6350"/>
                  </a:lnTo>
                  <a:lnTo>
                    <a:pt x="569595" y="0"/>
                  </a:lnTo>
                  <a:cubicBezTo>
                    <a:pt x="644525" y="0"/>
                    <a:pt x="705231" y="60706"/>
                    <a:pt x="705231" y="135636"/>
                  </a:cubicBezTo>
                  <a:lnTo>
                    <a:pt x="698881" y="135636"/>
                  </a:lnTo>
                  <a:lnTo>
                    <a:pt x="705231" y="135636"/>
                  </a:lnTo>
                  <a:lnTo>
                    <a:pt x="705231" y="569595"/>
                  </a:lnTo>
                  <a:lnTo>
                    <a:pt x="698881" y="569595"/>
                  </a:lnTo>
                  <a:lnTo>
                    <a:pt x="705231" y="569595"/>
                  </a:lnTo>
                  <a:cubicBezTo>
                    <a:pt x="705231" y="644525"/>
                    <a:pt x="644525" y="705231"/>
                    <a:pt x="569595" y="705231"/>
                  </a:cubicBezTo>
                  <a:lnTo>
                    <a:pt x="569595" y="698881"/>
                  </a:lnTo>
                  <a:lnTo>
                    <a:pt x="569595" y="705231"/>
                  </a:lnTo>
                  <a:lnTo>
                    <a:pt x="135636" y="705231"/>
                  </a:lnTo>
                  <a:lnTo>
                    <a:pt x="135636" y="698881"/>
                  </a:lnTo>
                  <a:lnTo>
                    <a:pt x="135636" y="705231"/>
                  </a:lnTo>
                  <a:cubicBezTo>
                    <a:pt x="60706" y="705231"/>
                    <a:pt x="0" y="644525"/>
                    <a:pt x="0" y="569595"/>
                  </a:cubicBezTo>
                  <a:lnTo>
                    <a:pt x="0" y="135636"/>
                  </a:lnTo>
                  <a:lnTo>
                    <a:pt x="6350" y="135636"/>
                  </a:lnTo>
                  <a:lnTo>
                    <a:pt x="0" y="135636"/>
                  </a:lnTo>
                  <a:moveTo>
                    <a:pt x="12700" y="135636"/>
                  </a:moveTo>
                  <a:lnTo>
                    <a:pt x="12700" y="569595"/>
                  </a:lnTo>
                  <a:lnTo>
                    <a:pt x="6350" y="569595"/>
                  </a:lnTo>
                  <a:lnTo>
                    <a:pt x="12700" y="569595"/>
                  </a:lnTo>
                  <a:cubicBezTo>
                    <a:pt x="12700" y="637540"/>
                    <a:pt x="67691" y="692531"/>
                    <a:pt x="135636" y="692531"/>
                  </a:cubicBezTo>
                  <a:lnTo>
                    <a:pt x="569595" y="692531"/>
                  </a:lnTo>
                  <a:cubicBezTo>
                    <a:pt x="637540" y="692531"/>
                    <a:pt x="692531" y="637540"/>
                    <a:pt x="692531" y="569595"/>
                  </a:cubicBezTo>
                  <a:lnTo>
                    <a:pt x="692531" y="135636"/>
                  </a:lnTo>
                  <a:cubicBezTo>
                    <a:pt x="692531" y="67691"/>
                    <a:pt x="637540" y="12700"/>
                    <a:pt x="569595" y="12700"/>
                  </a:cubicBezTo>
                  <a:lnTo>
                    <a:pt x="135636" y="12700"/>
                  </a:lnTo>
                  <a:lnTo>
                    <a:pt x="135636" y="6350"/>
                  </a:lnTo>
                  <a:lnTo>
                    <a:pt x="135636" y="12700"/>
                  </a:lnTo>
                  <a:cubicBezTo>
                    <a:pt x="67691" y="12700"/>
                    <a:pt x="12700" y="67691"/>
                    <a:pt x="12700" y="135636"/>
                  </a:cubicBezTo>
                  <a:close/>
                </a:path>
              </a:pathLst>
            </a:custGeom>
            <a:solidFill>
              <a:srgbClr val="48367C"/>
            </a:solidFill>
          </p:spPr>
        </p:sp>
      </p:grpSp>
      <p:sp>
        <p:nvSpPr>
          <p:cNvPr id="22" name="TextBox 22"/>
          <p:cNvSpPr txBox="1"/>
          <p:nvPr/>
        </p:nvSpPr>
        <p:spPr>
          <a:xfrm>
            <a:off x="7826425" y="7677596"/>
            <a:ext cx="198536" cy="335012"/>
          </a:xfrm>
          <a:prstGeom prst="rect">
            <a:avLst/>
          </a:prstGeom>
        </p:spPr>
        <p:txBody>
          <a:bodyPr lIns="0" tIns="0" rIns="0" bIns="0" rtlCol="0" anchor="t">
            <a:spAutoFit/>
          </a:bodyPr>
          <a:lstStyle/>
          <a:p>
            <a:pPr algn="ctr">
              <a:lnSpc>
                <a:spcPts val="2812"/>
              </a:lnSpc>
            </a:pPr>
            <a:r>
              <a:rPr lang="en-US" sz="2812" b="1" spc="-57">
                <a:solidFill>
                  <a:srgbClr val="E0D6DE"/>
                </a:solidFill>
                <a:latin typeface="Arimo Bold"/>
                <a:ea typeface="Arimo Bold"/>
                <a:cs typeface="Arimo Bold"/>
                <a:sym typeface="Arimo Bold"/>
              </a:rPr>
              <a:t>3</a:t>
            </a:r>
          </a:p>
        </p:txBody>
      </p:sp>
      <p:sp>
        <p:nvSpPr>
          <p:cNvPr id="23" name="TextBox 23"/>
          <p:cNvSpPr txBox="1"/>
          <p:nvPr/>
        </p:nvSpPr>
        <p:spPr>
          <a:xfrm>
            <a:off x="8416230" y="7552135"/>
            <a:ext cx="3230613" cy="397818"/>
          </a:xfrm>
          <a:prstGeom prst="rect">
            <a:avLst/>
          </a:prstGeom>
        </p:spPr>
        <p:txBody>
          <a:bodyPr lIns="0" tIns="0" rIns="0" bIns="0" rtlCol="0" anchor="t">
            <a:spAutoFit/>
          </a:bodyPr>
          <a:lstStyle/>
          <a:p>
            <a:pPr algn="l">
              <a:lnSpc>
                <a:spcPts val="2937"/>
              </a:lnSpc>
            </a:pPr>
            <a:r>
              <a:rPr lang="en-US" sz="2375" b="1" spc="-47" dirty="0">
                <a:solidFill>
                  <a:srgbClr val="E0D6DE"/>
                </a:solidFill>
                <a:latin typeface="Arimo Bold"/>
                <a:ea typeface="Arimo Bold"/>
                <a:cs typeface="Arimo Bold"/>
                <a:sym typeface="Arimo Bold"/>
              </a:rPr>
              <a:t>Customer Segmentation</a:t>
            </a:r>
          </a:p>
        </p:txBody>
      </p:sp>
      <p:sp>
        <p:nvSpPr>
          <p:cNvPr id="24" name="TextBox 24"/>
          <p:cNvSpPr txBox="1"/>
          <p:nvPr/>
        </p:nvSpPr>
        <p:spPr>
          <a:xfrm>
            <a:off x="8185385" y="8445873"/>
            <a:ext cx="9063781" cy="1174402"/>
          </a:xfrm>
          <a:prstGeom prst="rect">
            <a:avLst/>
          </a:prstGeom>
        </p:spPr>
        <p:txBody>
          <a:bodyPr lIns="0" tIns="0" rIns="0" bIns="0" rtlCol="0" anchor="t">
            <a:spAutoFit/>
          </a:bodyPr>
          <a:lstStyle/>
          <a:p>
            <a:pPr algn="l">
              <a:lnSpc>
                <a:spcPts val="2875"/>
              </a:lnSpc>
            </a:pPr>
            <a:r>
              <a:rPr lang="en-US" sz="1812" spc="-36" dirty="0">
                <a:solidFill>
                  <a:srgbClr val="E0D6DE"/>
                </a:solidFill>
                <a:latin typeface="Inter"/>
                <a:ea typeface="Inter"/>
                <a:cs typeface="Inter"/>
                <a:sym typeface="Inter"/>
              </a:rPr>
              <a:t>Companies use data mining to segment customers into groups based on demographics, purchasing behavior, and preferences, enabling them to tailor marketing campaigns and improve customer service.</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000">
        <p15:prstTrans prst="crush"/>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524">
                <a:alpha val="94902"/>
              </a:srgbClr>
            </a:solidFill>
          </p:spPr>
        </p:sp>
      </p:grpSp>
      <p:sp>
        <p:nvSpPr>
          <p:cNvPr id="5" name="Freeform 5"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4"/>
            <a:stretch>
              <a:fillRect/>
            </a:stretch>
          </a:blipFill>
        </p:spPr>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5"/>
            <a:stretch>
              <a:fillRect/>
            </a:stretch>
          </a:blipFill>
        </p:spPr>
      </p:sp>
      <p:sp>
        <p:nvSpPr>
          <p:cNvPr id="7" name="TextBox 7"/>
          <p:cNvSpPr txBox="1"/>
          <p:nvPr/>
        </p:nvSpPr>
        <p:spPr>
          <a:xfrm>
            <a:off x="992238" y="840433"/>
            <a:ext cx="9445526" cy="2857649"/>
          </a:xfrm>
          <a:prstGeom prst="rect">
            <a:avLst/>
          </a:prstGeom>
        </p:spPr>
        <p:txBody>
          <a:bodyPr lIns="0" tIns="0" rIns="0" bIns="0" rtlCol="0" anchor="t">
            <a:spAutoFit/>
          </a:bodyPr>
          <a:lstStyle/>
          <a:p>
            <a:pPr algn="l">
              <a:lnSpc>
                <a:spcPts val="7312"/>
              </a:lnSpc>
            </a:pPr>
            <a:r>
              <a:rPr lang="en-US" sz="5812" b="1" spc="-117">
                <a:solidFill>
                  <a:srgbClr val="FF8AAF"/>
                </a:solidFill>
                <a:latin typeface="Arimo Bold"/>
                <a:ea typeface="Arimo Bold"/>
                <a:cs typeface="Arimo Bold"/>
                <a:sym typeface="Arimo Bold"/>
              </a:rPr>
              <a:t>Leveraging Data Mining for Recruitment and Geographical Insights</a:t>
            </a:r>
          </a:p>
        </p:txBody>
      </p:sp>
      <p:sp>
        <p:nvSpPr>
          <p:cNvPr id="8" name="Freeform 8" descr="preencoded.png"/>
          <p:cNvSpPr/>
          <p:nvPr/>
        </p:nvSpPr>
        <p:spPr>
          <a:xfrm>
            <a:off x="992238" y="4123284"/>
            <a:ext cx="708720" cy="708720"/>
          </a:xfrm>
          <a:custGeom>
            <a:avLst/>
            <a:gdLst/>
            <a:ahLst/>
            <a:cxnLst/>
            <a:rect l="l" t="t" r="r" b="b"/>
            <a:pathLst>
              <a:path w="708720" h="708720">
                <a:moveTo>
                  <a:pt x="0" y="0"/>
                </a:moveTo>
                <a:lnTo>
                  <a:pt x="708719" y="0"/>
                </a:lnTo>
                <a:lnTo>
                  <a:pt x="708719" y="708720"/>
                </a:lnTo>
                <a:lnTo>
                  <a:pt x="0" y="708720"/>
                </a:lnTo>
                <a:lnTo>
                  <a:pt x="0" y="0"/>
                </a:lnTo>
                <a:close/>
              </a:path>
            </a:pathLst>
          </a:custGeom>
          <a:blipFill>
            <a:blip r:embed="rId6"/>
            <a:stretch>
              <a:fillRect/>
            </a:stretch>
          </a:blipFill>
        </p:spPr>
      </p:sp>
      <p:sp>
        <p:nvSpPr>
          <p:cNvPr id="9" name="TextBox 9"/>
          <p:cNvSpPr txBox="1"/>
          <p:nvPr/>
        </p:nvSpPr>
        <p:spPr>
          <a:xfrm>
            <a:off x="992238" y="5086945"/>
            <a:ext cx="3721299" cy="493663"/>
          </a:xfrm>
          <a:prstGeom prst="rect">
            <a:avLst/>
          </a:prstGeom>
        </p:spPr>
        <p:txBody>
          <a:bodyPr lIns="0" tIns="0" rIns="0" bIns="0" rtlCol="0" anchor="t">
            <a:spAutoFit/>
          </a:bodyPr>
          <a:lstStyle/>
          <a:p>
            <a:pPr algn="l">
              <a:lnSpc>
                <a:spcPts val="3625"/>
              </a:lnSpc>
            </a:pPr>
            <a:r>
              <a:rPr lang="en-US" sz="2874" b="1" spc="-58">
                <a:solidFill>
                  <a:srgbClr val="E0D6DE"/>
                </a:solidFill>
                <a:latin typeface="Arimo Bold"/>
                <a:ea typeface="Arimo Bold"/>
                <a:cs typeface="Arimo Bold"/>
                <a:sym typeface="Arimo Bold"/>
              </a:rPr>
              <a:t>Recruitment</a:t>
            </a:r>
          </a:p>
        </p:txBody>
      </p:sp>
      <p:sp>
        <p:nvSpPr>
          <p:cNvPr id="10" name="TextBox 10"/>
          <p:cNvSpPr txBox="1"/>
          <p:nvPr/>
        </p:nvSpPr>
        <p:spPr>
          <a:xfrm>
            <a:off x="992238" y="5664994"/>
            <a:ext cx="4510088" cy="2807494"/>
          </a:xfrm>
          <a:prstGeom prst="rect">
            <a:avLst/>
          </a:prstGeom>
        </p:spPr>
        <p:txBody>
          <a:bodyPr lIns="0" tIns="0" rIns="0" bIns="0" rtlCol="0" anchor="t">
            <a:spAutoFit/>
          </a:bodyPr>
          <a:lstStyle/>
          <a:p>
            <a:pPr algn="l">
              <a:lnSpc>
                <a:spcPts val="3562"/>
              </a:lnSpc>
            </a:pPr>
            <a:r>
              <a:rPr lang="en-US" sz="2187" spc="-45">
                <a:solidFill>
                  <a:srgbClr val="E0D6DE"/>
                </a:solidFill>
                <a:latin typeface="Inter"/>
                <a:ea typeface="Inter"/>
                <a:cs typeface="Inter"/>
                <a:sym typeface="Inter"/>
              </a:rPr>
              <a:t>Data mining helps companies analyze candidate profiles, identify top talent, and optimize recruitment strategies, leading to a more efficient and effective hiring process.</a:t>
            </a:r>
          </a:p>
        </p:txBody>
      </p:sp>
      <p:sp>
        <p:nvSpPr>
          <p:cNvPr id="11" name="Freeform 11" descr="preencoded.png"/>
          <p:cNvSpPr/>
          <p:nvPr/>
        </p:nvSpPr>
        <p:spPr>
          <a:xfrm>
            <a:off x="5927526" y="4123284"/>
            <a:ext cx="708720" cy="708720"/>
          </a:xfrm>
          <a:custGeom>
            <a:avLst/>
            <a:gdLst/>
            <a:ahLst/>
            <a:cxnLst/>
            <a:rect l="l" t="t" r="r" b="b"/>
            <a:pathLst>
              <a:path w="708720" h="708720">
                <a:moveTo>
                  <a:pt x="0" y="0"/>
                </a:moveTo>
                <a:lnTo>
                  <a:pt x="708720" y="0"/>
                </a:lnTo>
                <a:lnTo>
                  <a:pt x="708720" y="708720"/>
                </a:lnTo>
                <a:lnTo>
                  <a:pt x="0" y="708720"/>
                </a:lnTo>
                <a:lnTo>
                  <a:pt x="0" y="0"/>
                </a:lnTo>
                <a:close/>
              </a:path>
            </a:pathLst>
          </a:custGeom>
          <a:blipFill>
            <a:blip r:embed="rId7"/>
            <a:stretch>
              <a:fillRect/>
            </a:stretch>
          </a:blipFill>
        </p:spPr>
      </p:sp>
      <p:sp>
        <p:nvSpPr>
          <p:cNvPr id="12" name="TextBox 12"/>
          <p:cNvSpPr txBox="1"/>
          <p:nvPr/>
        </p:nvSpPr>
        <p:spPr>
          <a:xfrm>
            <a:off x="5927526" y="5086945"/>
            <a:ext cx="3721299" cy="493663"/>
          </a:xfrm>
          <a:prstGeom prst="rect">
            <a:avLst/>
          </a:prstGeom>
        </p:spPr>
        <p:txBody>
          <a:bodyPr lIns="0" tIns="0" rIns="0" bIns="0" rtlCol="0" anchor="t">
            <a:spAutoFit/>
          </a:bodyPr>
          <a:lstStyle/>
          <a:p>
            <a:pPr algn="l">
              <a:lnSpc>
                <a:spcPts val="3625"/>
              </a:lnSpc>
            </a:pPr>
            <a:r>
              <a:rPr lang="en-US" sz="2874" b="1" spc="-58">
                <a:solidFill>
                  <a:srgbClr val="E0D6DE"/>
                </a:solidFill>
                <a:latin typeface="Arimo Bold"/>
                <a:ea typeface="Arimo Bold"/>
                <a:cs typeface="Arimo Bold"/>
                <a:sym typeface="Arimo Bold"/>
              </a:rPr>
              <a:t>Geographical Insights</a:t>
            </a:r>
          </a:p>
        </p:txBody>
      </p:sp>
      <p:sp>
        <p:nvSpPr>
          <p:cNvPr id="13" name="TextBox 13"/>
          <p:cNvSpPr txBox="1"/>
          <p:nvPr/>
        </p:nvSpPr>
        <p:spPr>
          <a:xfrm>
            <a:off x="5927526" y="5664994"/>
            <a:ext cx="4510236" cy="3714750"/>
          </a:xfrm>
          <a:prstGeom prst="rect">
            <a:avLst/>
          </a:prstGeom>
        </p:spPr>
        <p:txBody>
          <a:bodyPr lIns="0" tIns="0" rIns="0" bIns="0" rtlCol="0" anchor="t">
            <a:spAutoFit/>
          </a:bodyPr>
          <a:lstStyle/>
          <a:p>
            <a:pPr algn="l">
              <a:lnSpc>
                <a:spcPts val="3562"/>
              </a:lnSpc>
            </a:pPr>
            <a:r>
              <a:rPr lang="en-US" sz="2187" spc="-45">
                <a:solidFill>
                  <a:srgbClr val="E0D6DE"/>
                </a:solidFill>
                <a:latin typeface="Inter"/>
                <a:ea typeface="Inter"/>
                <a:cs typeface="Inter"/>
                <a:sym typeface="Inter"/>
              </a:rPr>
              <a:t>Data mining is used to analyze geographic data, such as population density, demographics, and market trends, helping businesses make informed decisions about location selection, marketing campaigns, and resource allocation.</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p15:prstTrans prst="wind"/>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524">
                <a:alpha val="94902"/>
              </a:srgbClr>
            </a:solidFill>
          </p:spPr>
        </p:sp>
      </p:grpSp>
      <p:sp>
        <p:nvSpPr>
          <p:cNvPr id="5" name="Freeform 5"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4"/>
            <a:stretch>
              <a:fillRect/>
            </a:stretch>
          </a:blipFill>
        </p:spPr>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5"/>
            <a:stretch>
              <a:fillRect/>
            </a:stretch>
          </a:blipFill>
        </p:spPr>
      </p:sp>
      <p:sp>
        <p:nvSpPr>
          <p:cNvPr id="7" name="TextBox 7"/>
          <p:cNvSpPr txBox="1"/>
          <p:nvPr/>
        </p:nvSpPr>
        <p:spPr>
          <a:xfrm>
            <a:off x="992238" y="2561481"/>
            <a:ext cx="9445526" cy="2857649"/>
          </a:xfrm>
          <a:prstGeom prst="rect">
            <a:avLst/>
          </a:prstGeom>
        </p:spPr>
        <p:txBody>
          <a:bodyPr lIns="0" tIns="0" rIns="0" bIns="0" rtlCol="0" anchor="t">
            <a:spAutoFit/>
          </a:bodyPr>
          <a:lstStyle/>
          <a:p>
            <a:pPr algn="l">
              <a:lnSpc>
                <a:spcPts val="7312"/>
              </a:lnSpc>
            </a:pPr>
            <a:r>
              <a:rPr lang="en-US" sz="5812" b="1" spc="-117">
                <a:solidFill>
                  <a:srgbClr val="FF8AAF"/>
                </a:solidFill>
                <a:latin typeface="Arimo Bold"/>
                <a:ea typeface="Arimo Bold"/>
                <a:cs typeface="Arimo Bold"/>
                <a:sym typeface="Arimo Bold"/>
              </a:rPr>
              <a:t>Conclusion: Harnessing the Power of Data Mining for Business Success</a:t>
            </a:r>
          </a:p>
        </p:txBody>
      </p:sp>
      <p:sp>
        <p:nvSpPr>
          <p:cNvPr id="8" name="TextBox 8"/>
          <p:cNvSpPr txBox="1"/>
          <p:nvPr/>
        </p:nvSpPr>
        <p:spPr>
          <a:xfrm>
            <a:off x="992238" y="5758606"/>
            <a:ext cx="9445526" cy="1900237"/>
          </a:xfrm>
          <a:prstGeom prst="rect">
            <a:avLst/>
          </a:prstGeom>
        </p:spPr>
        <p:txBody>
          <a:bodyPr lIns="0" tIns="0" rIns="0" bIns="0" rtlCol="0" anchor="t">
            <a:spAutoFit/>
          </a:bodyPr>
          <a:lstStyle/>
          <a:p>
            <a:pPr algn="l">
              <a:lnSpc>
                <a:spcPts val="3562"/>
              </a:lnSpc>
            </a:pPr>
            <a:r>
              <a:rPr lang="en-US" sz="2187" spc="-45">
                <a:solidFill>
                  <a:srgbClr val="E0D6DE"/>
                </a:solidFill>
                <a:latin typeface="Inter"/>
                <a:ea typeface="Inter"/>
                <a:cs typeface="Inter"/>
                <a:sym typeface="Inter"/>
              </a:rPr>
              <a:t>Data mining is a powerful tool that can help businesses gain a competitive advantage by unlocking valuable insights from data, improving efficiency, enhancing customer service, driving innovation, and making informed decisions for future success.</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4000">
        <p15:prstTrans prst="origami"/>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TotalTime>
  <Words>446</Words>
  <Application>Microsoft Office PowerPoint</Application>
  <PresentationFormat>Custom</PresentationFormat>
  <Paragraphs>43</Paragraphs>
  <Slides>5</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Inter</vt:lpstr>
      <vt:lpstr>Arimo Bold</vt:lpstr>
      <vt:lpstr>Arial</vt:lpstr>
      <vt:lpstr>Calibri</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Data-Mining-Unlocking-Insights-from-Real-World-Examples.pptx</dc:title>
  <dc:creator>ADMIN</dc:creator>
  <cp:lastModifiedBy>shubham tiwari</cp:lastModifiedBy>
  <cp:revision>3</cp:revision>
  <dcterms:created xsi:type="dcterms:W3CDTF">2006-08-16T00:00:00Z</dcterms:created>
  <dcterms:modified xsi:type="dcterms:W3CDTF">2024-12-26T07:28:53Z</dcterms:modified>
  <dc:identifier>DAGaOGA-I5U</dc:identifier>
</cp:coreProperties>
</file>